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nter" panose="020B0604020202020204" charset="0"/>
      <p:regular r:id="rId18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A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9" autoAdjust="0"/>
    <p:restoredTop sz="71628" autoAdjust="0"/>
  </p:normalViewPr>
  <p:slideViewPr>
    <p:cSldViewPr snapToGrid="0" snapToObjects="1">
      <p:cViewPr varScale="1">
        <p:scale>
          <a:sx n="50" d="100"/>
          <a:sy n="50" d="100"/>
        </p:scale>
        <p:origin x="1781" y="58"/>
      </p:cViewPr>
      <p:guideLst/>
    </p:cSldViewPr>
  </p:slideViewPr>
  <p:notesTextViewPr>
    <p:cViewPr>
      <p:scale>
        <a:sx n="3" d="2"/>
        <a:sy n="3" d="2"/>
      </p:scale>
      <p:origin x="0" y="-1488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86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Hola, soy Julio Úbeda Quesada, estudiante del Máster en Ciencia de Datos de la UOC, y hoy te voy a contar una historia que podría estar costándole millones de euros a la industria hotelera.</a:t>
            </a:r>
          </a:p>
          <a:p>
            <a:endParaRPr lang="es-ES" dirty="0"/>
          </a:p>
          <a:p>
            <a:r>
              <a:rPr lang="es-ES" dirty="0"/>
              <a:t>En esta presentación de la PEC 3 de Visualización de Datos, voy a mostrarte </a:t>
            </a:r>
            <a:r>
              <a:rPr lang="es-ES" b="1" dirty="0"/>
              <a:t>tres culpables</a:t>
            </a:r>
            <a:r>
              <a:rPr lang="es-ES" dirty="0"/>
              <a:t> ocultos detrás de estas cancelaciones. Y más importante aún: </a:t>
            </a:r>
            <a:r>
              <a:rPr lang="es-ES" b="1" dirty="0"/>
              <a:t>tres soluciones concretas</a:t>
            </a:r>
            <a:r>
              <a:rPr lang="es-ES" dirty="0"/>
              <a:t> que podrían recuperar cientos de miles de euros.</a:t>
            </a:r>
          </a:p>
          <a:p>
            <a:endParaRPr lang="es-ES" dirty="0"/>
          </a:p>
          <a:p>
            <a:r>
              <a:rPr lang="es-ES" dirty="0"/>
              <a:t>¿Preparado? Empecemos por el problema.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Esta visualización muestra cómo la **analítica visual combinada con una narrativa clara** permite comprender mejor fenómenos complejos como las cancelaciones hoteleras.</a:t>
            </a:r>
          </a:p>
          <a:p>
            <a:endParaRPr lang="es-ES" dirty="0"/>
          </a:p>
          <a:p>
            <a:r>
              <a:rPr lang="es-ES" dirty="0"/>
              <a:t>Los datos revelan que el problema no es aleatorio, sino estructural, y que puede abordarse desde el diseño de políticas, canales y precios.</a:t>
            </a:r>
          </a:p>
          <a:p>
            <a:endParaRPr lang="es-ES" dirty="0"/>
          </a:p>
          <a:p>
            <a:r>
              <a:rPr lang="es-ES" dirty="0"/>
              <a:t> Más allá del sector hotelero, este enfoque demuestra el valor del **</a:t>
            </a:r>
            <a:r>
              <a:rPr lang="es-ES" dirty="0" err="1"/>
              <a:t>storytelling</a:t>
            </a:r>
            <a:r>
              <a:rPr lang="es-ES" dirty="0"/>
              <a:t> con datos** como herramienta para apoyar la toma de decisiones.</a:t>
            </a:r>
          </a:p>
          <a:p>
            <a:endParaRPr lang="es-ES" dirty="0"/>
          </a:p>
          <a:p>
            <a:r>
              <a:rPr lang="es-ES" dirty="0"/>
              <a:t> Porque los datos no solo describen la realidad:  **cuando se interpretan correctamente, permiten cambiarla**.</a:t>
            </a:r>
          </a:p>
          <a:p>
            <a:endParaRPr lang="es-ES"/>
          </a:p>
          <a:p>
            <a:r>
              <a:rPr lang="es-ES"/>
              <a:t> </a:t>
            </a:r>
            <a:r>
              <a:rPr lang="es-ES" dirty="0"/>
              <a:t>Gracias por vuestra atención.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"37 por ciento. Este número representa 44.000 habitaciones vacías. 44.000 oportunidades perdidas. 44.000 razones por las que los hoteles en Portugal perdieron millones de euros entre 2015 y 2017."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"Imagina: eres director de un hotel en Lisboa. Es lunes por la mañana. Revisas las reservas de hoy... y 4 de cada 10 clientes han cancelado. No es un mal día. Es **todos los días**.</a:t>
            </a:r>
          </a:p>
          <a:p>
            <a:endParaRPr lang="es-ES" dirty="0"/>
          </a:p>
          <a:p>
            <a:r>
              <a:rPr lang="es-ES" dirty="0"/>
              <a:t>Esto no es ficción. Analicé 119.390 reservas reales de dos hoteles portugueses durante 3 años completos. Y descubrí algo que cambiará cómo ves las cancelaciones."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620685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 Enigma de las Cancelaciones en Portugal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89" y="526236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119.390 reservas analizadas. Dos hoteles. Tres años. Un descubrimiento que cambiará tu estrategia de </a:t>
            </a:r>
            <a:r>
              <a:rPr lang="en-US" sz="17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revenue management 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para siempre.</a:t>
            </a:r>
            <a:endParaRPr lang="en-US" sz="175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0F0D260-A446-44FA-9C0B-3D2C71532E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2B150EC1-ED4F-4543-8684-19677895BE43}"/>
              </a:ext>
            </a:extLst>
          </p:cNvPr>
          <p:cNvSpPr txBox="1"/>
          <p:nvPr/>
        </p:nvSpPr>
        <p:spPr>
          <a:xfrm>
            <a:off x="793790" y="7061724"/>
            <a:ext cx="73587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Julio Úbeda Quesada</a:t>
            </a:r>
          </a:p>
          <a:p>
            <a:r>
              <a:rPr lang="es-ES" sz="1400" dirty="0"/>
              <a:t>Máster Universitario de Ciencia de Datos de la UOC</a:t>
            </a:r>
          </a:p>
          <a:p>
            <a:r>
              <a:rPr lang="es-ES" sz="1400" dirty="0"/>
              <a:t>PEC 3 – Visualización de Datos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2690"/>
            <a:ext cx="8645962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Los Tres Culpables, Desenmascarados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599968"/>
            <a:ext cx="4196358" cy="4106942"/>
          </a:xfrm>
          <a:prstGeom prst="roundRect">
            <a:avLst>
              <a:gd name="adj" fmla="val 3562"/>
            </a:avLst>
          </a:prstGeom>
          <a:solidFill>
            <a:srgbClr val="FDFAF7"/>
          </a:solidFill>
          <a:ln w="30480">
            <a:solidFill>
              <a:srgbClr val="6237C8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599968"/>
            <a:ext cx="121920" cy="4106942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857262"/>
            <a:ext cx="359033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Tiempo: El Enemigo Silencioso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1142524" y="3773210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Reservas lejanas = compromiso diluido. El 56% de cancelaciones ocurren en reservas con más de 6 meses de antelación.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42524" y="5360908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Solución: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Depósitos escalonados según ventana de reserva.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599968"/>
            <a:ext cx="4196358" cy="4106942"/>
          </a:xfrm>
          <a:prstGeom prst="roundRect">
            <a:avLst>
              <a:gd name="adj" fmla="val 3562"/>
            </a:avLst>
          </a:prstGeom>
          <a:solidFill>
            <a:srgbClr val="FDFAF7"/>
          </a:solidFill>
          <a:ln w="30480">
            <a:solidFill>
              <a:srgbClr val="6237C8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86482" y="2599968"/>
            <a:ext cx="121920" cy="4106942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10" name="Text 8"/>
          <p:cNvSpPr/>
          <p:nvPr/>
        </p:nvSpPr>
        <p:spPr>
          <a:xfrm>
            <a:off x="5565696" y="2857262"/>
            <a:ext cx="359033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OTAs: La Dependencia Tóxica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5565696" y="3773210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82% de reservas vienen de agencias online donde cancelar es trivial. Solo 3% de huéspedes repetidos.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565696" y="5360908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Solución: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Incentivos agresivos para canal directo y fidelización.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2599968"/>
            <a:ext cx="4196358" cy="4106942"/>
          </a:xfrm>
          <a:prstGeom prst="roundRect">
            <a:avLst>
              <a:gd name="adj" fmla="val 3562"/>
            </a:avLst>
          </a:prstGeom>
          <a:solidFill>
            <a:srgbClr val="FDFAF7"/>
          </a:solidFill>
          <a:ln w="30480">
            <a:solidFill>
              <a:srgbClr val="6237C8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609653" y="2599968"/>
            <a:ext cx="121920" cy="4106942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15" name="Text 13"/>
          <p:cNvSpPr/>
          <p:nvPr/>
        </p:nvSpPr>
        <p:spPr>
          <a:xfrm>
            <a:off x="9988868" y="2857262"/>
            <a:ext cx="359033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Flexibilidad: La Generosidad Cara</a:t>
            </a:r>
            <a:endParaRPr lang="en-US" sz="2450" dirty="0"/>
          </a:p>
        </p:txBody>
      </p:sp>
      <p:sp>
        <p:nvSpPr>
          <p:cNvPr id="16" name="Text 14"/>
          <p:cNvSpPr/>
          <p:nvPr/>
        </p:nvSpPr>
        <p:spPr>
          <a:xfrm>
            <a:off x="9988868" y="3773210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 depósito = 30% cancelaciones. Con depósito = 15% cancelaciones. La diferencia es devastadora.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988868" y="5360908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Solución: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Políticas inteligentes con piel en el juego.</a:t>
            </a:r>
            <a:endParaRPr lang="en-US" sz="1750" dirty="0"/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2AAE7E10-868C-46D2-B9C2-43C61BF177A5}"/>
              </a:ext>
            </a:extLst>
          </p:cNvPr>
          <p:cNvSpPr/>
          <p:nvPr/>
        </p:nvSpPr>
        <p:spPr>
          <a:xfrm>
            <a:off x="12554175" y="7551868"/>
            <a:ext cx="1936376" cy="602428"/>
          </a:xfrm>
          <a:prstGeom prst="rect">
            <a:avLst/>
          </a:prstGeom>
          <a:solidFill>
            <a:srgbClr val="FDFAF7"/>
          </a:solidFill>
          <a:ln>
            <a:solidFill>
              <a:srgbClr val="FDFA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051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9359" y="2701409"/>
            <a:ext cx="7733348" cy="463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 Enigma Resuelto: Tu Siguiente Movimiento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589359" y="3417094"/>
            <a:ext cx="13451681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119.390 reservas nos han contado su historia. Los patrones son claros. Los culpables están identificados. Las soluciones están calculadas.</a:t>
            </a:r>
            <a:endParaRPr lang="en-US" sz="1300" dirty="0"/>
          </a:p>
        </p:txBody>
      </p:sp>
      <p:sp>
        <p:nvSpPr>
          <p:cNvPr id="5" name="Shape 2"/>
          <p:cNvSpPr/>
          <p:nvPr/>
        </p:nvSpPr>
        <p:spPr>
          <a:xfrm>
            <a:off x="589359" y="3875842"/>
            <a:ext cx="6641663" cy="1011674"/>
          </a:xfrm>
          <a:prstGeom prst="roundRect">
            <a:avLst>
              <a:gd name="adj" fmla="val 699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65334" y="4051816"/>
            <a:ext cx="2315647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Los Datos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65334" y="4442222"/>
            <a:ext cx="6289715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Tres años de evidencia irrefutable sobre comportamiento de cancelaciones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7399377" y="3875842"/>
            <a:ext cx="6641663" cy="1011674"/>
          </a:xfrm>
          <a:prstGeom prst="roundRect">
            <a:avLst>
              <a:gd name="adj" fmla="val 699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75352" y="4051816"/>
            <a:ext cx="2315647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Los Culpables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7575352" y="4442222"/>
            <a:ext cx="6289715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Tiempo, dependencia digital y generosidad sin estrategia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589359" y="5055870"/>
            <a:ext cx="6641663" cy="1011674"/>
          </a:xfrm>
          <a:prstGeom prst="roundRect">
            <a:avLst>
              <a:gd name="adj" fmla="val 699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65334" y="5231844"/>
            <a:ext cx="2315647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Las Soluciones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765334" y="5622250"/>
            <a:ext cx="6289715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Tres estrategias específicas y accionables respaldadas por datos</a:t>
            </a:r>
            <a:endParaRPr lang="en-US" sz="1300" dirty="0"/>
          </a:p>
        </p:txBody>
      </p:sp>
      <p:sp>
        <p:nvSpPr>
          <p:cNvPr id="14" name="Shape 11"/>
          <p:cNvSpPr/>
          <p:nvPr/>
        </p:nvSpPr>
        <p:spPr>
          <a:xfrm>
            <a:off x="7399377" y="5055870"/>
            <a:ext cx="6641663" cy="1011674"/>
          </a:xfrm>
          <a:prstGeom prst="roundRect">
            <a:avLst>
              <a:gd name="adj" fmla="val 699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575352" y="5231844"/>
            <a:ext cx="2315647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 ROI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7575352" y="5622250"/>
            <a:ext cx="6289715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 millones de euros recuperables con solo 10% de mejora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841891" y="6446401"/>
            <a:ext cx="13199150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"El 37% de cancelaciones no tiene por qué ser tu realidad. Los números no mienten, pero sí revelan verdades incómodas. Y esas verdades, cuando las entiendes, te dan el poder de cambiarlas."</a:t>
            </a:r>
            <a:endParaRPr lang="en-US" sz="1300" dirty="0"/>
          </a:p>
        </p:txBody>
      </p:sp>
      <p:sp>
        <p:nvSpPr>
          <p:cNvPr id="18" name="Shape 15"/>
          <p:cNvSpPr/>
          <p:nvPr/>
        </p:nvSpPr>
        <p:spPr>
          <a:xfrm>
            <a:off x="589359" y="6256973"/>
            <a:ext cx="22860" cy="917496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19" name="Text 16"/>
          <p:cNvSpPr/>
          <p:nvPr/>
        </p:nvSpPr>
        <p:spPr>
          <a:xfrm>
            <a:off x="589359" y="7363897"/>
            <a:ext cx="13451681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Ahora depende de ti escribir el siguiente capítulo. ¿Empezamos?</a:t>
            </a:r>
            <a:endParaRPr lang="en-US" sz="1300" dirty="0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2B694915-D4F4-4A99-B279-D17A7881D999}"/>
              </a:ext>
            </a:extLst>
          </p:cNvPr>
          <p:cNvSpPr/>
          <p:nvPr/>
        </p:nvSpPr>
        <p:spPr>
          <a:xfrm>
            <a:off x="12554175" y="7551868"/>
            <a:ext cx="1936376" cy="602428"/>
          </a:xfrm>
          <a:prstGeom prst="rect">
            <a:avLst/>
          </a:prstGeom>
          <a:solidFill>
            <a:srgbClr val="FDFAF7"/>
          </a:solidFill>
          <a:ln>
            <a:solidFill>
              <a:srgbClr val="FDFA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34127" y="1155025"/>
            <a:ext cx="7556421" cy="1559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250"/>
              </a:lnSpc>
              <a:buNone/>
            </a:pPr>
            <a:r>
              <a:rPr lang="en-US" sz="98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37%</a:t>
            </a:r>
            <a:endParaRPr lang="en-US" sz="9800" dirty="0"/>
          </a:p>
        </p:txBody>
      </p:sp>
      <p:sp>
        <p:nvSpPr>
          <p:cNvPr id="6" name="Text 2"/>
          <p:cNvSpPr/>
          <p:nvPr/>
        </p:nvSpPr>
        <p:spPr>
          <a:xfrm>
            <a:off x="6934128" y="3054548"/>
            <a:ext cx="7556421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 Coste Real de las Cancelaciones</a:t>
            </a:r>
            <a:endParaRPr lang="en-US" sz="3900" dirty="0"/>
          </a:p>
        </p:txBody>
      </p:sp>
      <p:sp>
        <p:nvSpPr>
          <p:cNvPr id="7" name="Text 3"/>
          <p:cNvSpPr/>
          <p:nvPr/>
        </p:nvSpPr>
        <p:spPr>
          <a:xfrm>
            <a:off x="6934129" y="46420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Entre 2015 y 2017,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44.000 habitaciones quedaron vacías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 dos hoteles portugueses debido a cancelaciones. No es un mal día. Es la realidad diaria de la industria hotelera en Portugal.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934130" y="598586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 cada 10 reservas confirmadas, 4 nunca llegan. Esto representa millones de euros en ingresos perdidos que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podemos recuperar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si entendemos los patrones ocultos detrás de estas cancelaciones.</a:t>
            </a:r>
            <a:endParaRPr lang="en-US" sz="175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4DE122B-F3E3-4E23-9D12-93FEB8C5D48B}"/>
              </a:ext>
            </a:extLst>
          </p:cNvPr>
          <p:cNvSpPr/>
          <p:nvPr/>
        </p:nvSpPr>
        <p:spPr>
          <a:xfrm>
            <a:off x="12554175" y="7551868"/>
            <a:ext cx="1936376" cy="602428"/>
          </a:xfrm>
          <a:prstGeom prst="rect">
            <a:avLst/>
          </a:prstGeom>
          <a:solidFill>
            <a:srgbClr val="FDFAF7"/>
          </a:solidFill>
          <a:ln>
            <a:solidFill>
              <a:srgbClr val="FDFA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8E54EE2-966D-4A27-A4F1-2BDFDAF40D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62671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4238"/>
            <a:ext cx="8557736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Los Números que Cuentan la Historia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714863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119K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793790" y="3746659"/>
            <a:ext cx="3048000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Reservas analizadas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793790" y="4272677"/>
            <a:ext cx="304800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Datos reales de dos propiedades portuguesas durante tres años completos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71486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79K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125278" y="3746659"/>
            <a:ext cx="3048119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Completadas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4125278" y="4272677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Clientes que cumplieron su compromiso y llegaron al hotel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271486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44K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456884" y="3746659"/>
            <a:ext cx="3048119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Canceladas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7456884" y="4272677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Oportunidades perdidas que representan el verdadero coste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271486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37%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788491" y="3746659"/>
            <a:ext cx="3048119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Tasa de cancelación</a:t>
            </a:r>
            <a:endParaRPr lang="en-US" sz="2450" dirty="0"/>
          </a:p>
        </p:txBody>
      </p:sp>
      <p:sp>
        <p:nvSpPr>
          <p:cNvPr id="14" name="Text 12"/>
          <p:cNvSpPr/>
          <p:nvPr/>
        </p:nvSpPr>
        <p:spPr>
          <a:xfrm>
            <a:off x="10788491" y="4272677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porcentaje que vamos a desmontar y reducir sistemáticamente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97943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Estos no son números abstractos. Son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patrones predecibles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que podemos anticipar y neutralizar con estrategia inteligente.</a:t>
            </a:r>
            <a:endParaRPr lang="en-US" sz="1750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E6018D0-BFAD-4E6C-978B-362CB1E898FB}"/>
              </a:ext>
            </a:extLst>
          </p:cNvPr>
          <p:cNvSpPr/>
          <p:nvPr/>
        </p:nvSpPr>
        <p:spPr>
          <a:xfrm>
            <a:off x="12554175" y="7551868"/>
            <a:ext cx="1936376" cy="602428"/>
          </a:xfrm>
          <a:prstGeom prst="rect">
            <a:avLst/>
          </a:prstGeom>
          <a:solidFill>
            <a:srgbClr val="FDFAF7"/>
          </a:solidFill>
          <a:ln>
            <a:solidFill>
              <a:srgbClr val="FDFA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1003" y="498515"/>
            <a:ext cx="6943368" cy="498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Culpable #1: El Tiempo como Enemigo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121003" y="1268968"/>
            <a:ext cx="7874794" cy="580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tiempo diluye el compromiso. Cuanto más lejana la reserva, mayor el riesgo de cancelación. Los datos revelan una correlación devastadora.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121003" y="2052995"/>
            <a:ext cx="3846790" cy="2501860"/>
          </a:xfrm>
          <a:prstGeom prst="roundRect">
            <a:avLst>
              <a:gd name="adj" fmla="val 304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309836" y="2241828"/>
            <a:ext cx="543878" cy="543878"/>
          </a:xfrm>
          <a:prstGeom prst="roundRect">
            <a:avLst>
              <a:gd name="adj" fmla="val 16810913"/>
            </a:avLst>
          </a:prstGeom>
          <a:solidFill>
            <a:srgbClr val="6237C8"/>
          </a:solidFill>
          <a:ln/>
        </p:spPr>
      </p:sp>
      <p:sp>
        <p:nvSpPr>
          <p:cNvPr id="7" name="Text 4"/>
          <p:cNvSpPr/>
          <p:nvPr/>
        </p:nvSpPr>
        <p:spPr>
          <a:xfrm>
            <a:off x="6309836" y="2966918"/>
            <a:ext cx="2493050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Menos de 7 días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6309836" y="3387209"/>
            <a:ext cx="3469124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14% cancelaciones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309836" y="3785949"/>
            <a:ext cx="3469124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Urgencia = Compromiso real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10149007" y="2052995"/>
            <a:ext cx="3846790" cy="2501860"/>
          </a:xfrm>
          <a:prstGeom prst="roundRect">
            <a:avLst>
              <a:gd name="adj" fmla="val 304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10337840" y="2241828"/>
            <a:ext cx="543878" cy="543878"/>
          </a:xfrm>
          <a:prstGeom prst="roundRect">
            <a:avLst>
              <a:gd name="adj" fmla="val 16810913"/>
            </a:avLst>
          </a:prstGeom>
          <a:solidFill>
            <a:srgbClr val="6237C8"/>
          </a:solidFill>
          <a:ln/>
        </p:spPr>
      </p:sp>
      <p:sp>
        <p:nvSpPr>
          <p:cNvPr id="12" name="Text 9"/>
          <p:cNvSpPr/>
          <p:nvPr/>
        </p:nvSpPr>
        <p:spPr>
          <a:xfrm>
            <a:off x="10337840" y="2966918"/>
            <a:ext cx="2493050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1-3 meses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10337840" y="3387209"/>
            <a:ext cx="3469124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Zona de batalla crítica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10337840" y="3785949"/>
            <a:ext cx="3469124" cy="580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Donde se concentran la mayoría de reservas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121003" y="4736068"/>
            <a:ext cx="7874794" cy="2211824"/>
          </a:xfrm>
          <a:prstGeom prst="roundRect">
            <a:avLst>
              <a:gd name="adj" fmla="val 344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6309836" y="4924901"/>
            <a:ext cx="543878" cy="543878"/>
          </a:xfrm>
          <a:prstGeom prst="roundRect">
            <a:avLst>
              <a:gd name="adj" fmla="val 16810913"/>
            </a:avLst>
          </a:prstGeom>
          <a:solidFill>
            <a:srgbClr val="6237C8"/>
          </a:solidFill>
          <a:ln/>
        </p:spPr>
      </p:sp>
      <p:sp>
        <p:nvSpPr>
          <p:cNvPr id="17" name="Text 14"/>
          <p:cNvSpPr/>
          <p:nvPr/>
        </p:nvSpPr>
        <p:spPr>
          <a:xfrm>
            <a:off x="6309836" y="5649992"/>
            <a:ext cx="2493050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Más de 6 meses</a:t>
            </a:r>
            <a:endParaRPr lang="en-US" sz="1950" dirty="0"/>
          </a:p>
        </p:txBody>
      </p:sp>
      <p:sp>
        <p:nvSpPr>
          <p:cNvPr id="18" name="Text 15"/>
          <p:cNvSpPr/>
          <p:nvPr/>
        </p:nvSpPr>
        <p:spPr>
          <a:xfrm>
            <a:off x="6309836" y="6070283"/>
            <a:ext cx="7497128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56% cancelaciones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6309836" y="6469023"/>
            <a:ext cx="7497128" cy="290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compromiso se evapora con el tiempo</a:t>
            </a:r>
            <a:endParaRPr lang="en-US" sz="1400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CB7E7EAD-C977-4C77-8E2C-0BDB48E0F5B1}"/>
              </a:ext>
            </a:extLst>
          </p:cNvPr>
          <p:cNvSpPr/>
          <p:nvPr/>
        </p:nvSpPr>
        <p:spPr>
          <a:xfrm>
            <a:off x="12554175" y="7551868"/>
            <a:ext cx="1936376" cy="602428"/>
          </a:xfrm>
          <a:prstGeom prst="rect">
            <a:avLst/>
          </a:prstGeom>
          <a:solidFill>
            <a:srgbClr val="FDFAF7"/>
          </a:solidFill>
          <a:ln>
            <a:solidFill>
              <a:srgbClr val="FDFA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Text 17"/>
          <p:cNvSpPr/>
          <p:nvPr/>
        </p:nvSpPr>
        <p:spPr>
          <a:xfrm>
            <a:off x="6121003" y="7151846"/>
            <a:ext cx="7874794" cy="5800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 6 meses pasan bodas, cambios laborales, crisis personales. La vida pasa y tu reserva sin depósito se convierte en un recuerdo difuso que es </a:t>
            </a: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ridículamente fácil de cancelar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2129B12-DFD0-4CD2-B74C-259364067D2E}"/>
              </a:ext>
            </a:extLst>
          </p:cNvPr>
          <p:cNvSpPr txBox="1"/>
          <p:nvPr/>
        </p:nvSpPr>
        <p:spPr>
          <a:xfrm>
            <a:off x="430305" y="1529477"/>
            <a:ext cx="1376978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6600" b="1" i="0" dirty="0">
                <a:solidFill>
                  <a:srgbClr val="DC3545"/>
                </a:solidFill>
                <a:effectLst/>
                <a:latin typeface="Source Sans"/>
              </a:rPr>
              <a:t>La pregunta no es </a:t>
            </a:r>
            <a:r>
              <a:rPr lang="es-ES" sz="6600" b="1" i="1" dirty="0">
                <a:solidFill>
                  <a:srgbClr val="DC3545"/>
                </a:solidFill>
                <a:effectLst/>
                <a:latin typeface="Source Sans"/>
              </a:rPr>
              <a:t>por qué</a:t>
            </a:r>
            <a:r>
              <a:rPr lang="es-ES" sz="6600" b="1" i="0" dirty="0">
                <a:solidFill>
                  <a:srgbClr val="DC3545"/>
                </a:solidFill>
                <a:effectLst/>
                <a:latin typeface="Source Sans"/>
              </a:rPr>
              <a:t> cancelan</a:t>
            </a:r>
          </a:p>
          <a:p>
            <a:pPr algn="ctr"/>
            <a:endParaRPr lang="es-ES" sz="6600" b="1" dirty="0">
              <a:solidFill>
                <a:srgbClr val="DC3545"/>
              </a:solidFill>
              <a:latin typeface="Source Sans"/>
            </a:endParaRPr>
          </a:p>
          <a:p>
            <a:pPr algn="ctr"/>
            <a:br>
              <a:rPr lang="es-ES" sz="6600" dirty="0"/>
            </a:br>
            <a:r>
              <a:rPr lang="es-ES" sz="6600" b="1" i="0" dirty="0">
                <a:solidFill>
                  <a:srgbClr val="DC3545"/>
                </a:solidFill>
                <a:effectLst/>
                <a:latin typeface="Source Sans"/>
              </a:rPr>
              <a:t>La pregunta es: ¿cuándo podemos predecirlo?</a:t>
            </a:r>
            <a:endParaRPr lang="es-ES" sz="6600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0B0C2696-CB47-4294-BA24-304A42B2448E}"/>
              </a:ext>
            </a:extLst>
          </p:cNvPr>
          <p:cNvSpPr/>
          <p:nvPr/>
        </p:nvSpPr>
        <p:spPr>
          <a:xfrm>
            <a:off x="12554175" y="7551868"/>
            <a:ext cx="1936376" cy="602428"/>
          </a:xfrm>
          <a:prstGeom prst="rect">
            <a:avLst/>
          </a:prstGeom>
          <a:solidFill>
            <a:srgbClr val="FDFAF7"/>
          </a:solidFill>
          <a:ln>
            <a:solidFill>
              <a:srgbClr val="FDFA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u="sng" dirty="0"/>
          </a:p>
        </p:txBody>
      </p:sp>
    </p:spTree>
    <p:extLst>
      <p:ext uri="{BB962C8B-B14F-4D97-AF65-F5344CB8AC3E}">
        <p14:creationId xmlns:p14="http://schemas.microsoft.com/office/powerpoint/2010/main" val="1292555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3522" y="434935"/>
            <a:ext cx="6919793" cy="434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Culpable #2: La Dependencia Digital Mortal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53522" y="1265158"/>
            <a:ext cx="2754035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 dominio de las OTAs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553522" y="1749504"/>
            <a:ext cx="6568797" cy="505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</a:t>
            </a:r>
            <a:r>
              <a:rPr lang="en-US" sz="1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82% de las reservas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llegan a través de agencias online. Booking.com, Expedia y similares controlan tu inventario.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53522" y="2397562"/>
            <a:ext cx="6568797" cy="505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Cancelar en una OTA requiere tres clics. Sin llamada telefónica. Sin conexión humana. Sin culpa.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3522" y="3045619"/>
            <a:ext cx="6568797" cy="505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 el dato más preocupante: </a:t>
            </a:r>
            <a:r>
              <a:rPr lang="en-US" sz="1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solo el 3% son huéspedes repetidos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El 97% son desconocidos digitales sin lealtad.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553522" y="8209478"/>
            <a:ext cx="13523357" cy="671870"/>
          </a:xfrm>
          <a:prstGeom prst="roundRect">
            <a:avLst>
              <a:gd name="adj" fmla="val 9888"/>
            </a:avLst>
          </a:prstGeom>
          <a:solidFill>
            <a:srgbClr val="D0C3EE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637" y="8451652"/>
            <a:ext cx="197644" cy="15811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067395" y="8407122"/>
            <a:ext cx="12851368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realidad incómoda:</a:t>
            </a:r>
            <a:r>
              <a:rPr lang="en-US" sz="12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Has vendido tu alma a las OTAs. Y ellas han convertido la cancelación en un proceso sin fricción que destruye tus ingresos.</a:t>
            </a:r>
            <a:endParaRPr lang="en-US" sz="1200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E60325D4-B5D6-456A-9EC8-0B79941F6386}"/>
              </a:ext>
            </a:extLst>
          </p:cNvPr>
          <p:cNvSpPr/>
          <p:nvPr/>
        </p:nvSpPr>
        <p:spPr>
          <a:xfrm>
            <a:off x="12554175" y="7551868"/>
            <a:ext cx="1936376" cy="602428"/>
          </a:xfrm>
          <a:prstGeom prst="rect">
            <a:avLst/>
          </a:prstGeom>
          <a:solidFill>
            <a:srgbClr val="FDFAF7"/>
          </a:solidFill>
          <a:ln>
            <a:solidFill>
              <a:srgbClr val="FDFA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5701" y="1284923"/>
            <a:ext cx="6568797" cy="656879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324" y="693539"/>
            <a:ext cx="7191494" cy="538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Culpable #3: La Generosidad Suicida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2734747" y="2896314"/>
            <a:ext cx="2408515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3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15%</a:t>
            </a:r>
            <a:endParaRPr lang="en-US" sz="3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428" y="1672471"/>
            <a:ext cx="2937272" cy="293727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92824" y="4854416"/>
            <a:ext cx="2692479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 depósito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85324" y="5308283"/>
            <a:ext cx="6507480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Cancelaciones cuando hay dinero en juego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9486900" y="2896314"/>
            <a:ext cx="2408515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50"/>
              </a:lnSpc>
              <a:buNone/>
            </a:pPr>
            <a:r>
              <a:rPr lang="en-US" sz="3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43%</a:t>
            </a:r>
            <a:endParaRPr lang="en-US" sz="38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2581" y="1672471"/>
            <a:ext cx="2937272" cy="293727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344978" y="4854416"/>
            <a:ext cx="2692479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Sin depósito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7437477" y="5308283"/>
            <a:ext cx="6507599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Cancelaciones con política flexible total</a:t>
            </a:r>
            <a:endParaRPr lang="en-US" sz="1500" dirty="0"/>
          </a:p>
        </p:txBody>
      </p:sp>
      <p:sp>
        <p:nvSpPr>
          <p:cNvPr id="11" name="Text 7"/>
          <p:cNvSpPr/>
          <p:nvPr/>
        </p:nvSpPr>
        <p:spPr>
          <a:xfrm>
            <a:off x="685324" y="5841921"/>
            <a:ext cx="1325975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diferencia es brutal y psicológicamente obvia: </a:t>
            </a: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dinero en juego = compromiso real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Sin depósito, la reserva es solo una intención vaga.</a:t>
            </a:r>
            <a:endParaRPr lang="en-US" sz="1500" dirty="0"/>
          </a:p>
        </p:txBody>
      </p:sp>
      <p:sp>
        <p:nvSpPr>
          <p:cNvPr id="12" name="Text 8"/>
          <p:cNvSpPr/>
          <p:nvPr/>
        </p:nvSpPr>
        <p:spPr>
          <a:xfrm>
            <a:off x="685324" y="6375559"/>
            <a:ext cx="13259753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Dato revelador: las habitaciones de mayor precio (</a:t>
            </a: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ADR más alto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cancelan menos. Quien paga 200€ la noche no lo hace a la ligera. La inversión económica genera compromiso emocional.</a:t>
            </a:r>
            <a:endParaRPr lang="en-US" sz="1500" dirty="0"/>
          </a:p>
        </p:txBody>
      </p:sp>
      <p:sp>
        <p:nvSpPr>
          <p:cNvPr id="13" name="Text 9"/>
          <p:cNvSpPr/>
          <p:nvPr/>
        </p:nvSpPr>
        <p:spPr>
          <a:xfrm>
            <a:off x="685324" y="7222569"/>
            <a:ext cx="1325975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Tu política de cancelación flexible no es generosa. Es </a:t>
            </a:r>
            <a:r>
              <a:rPr lang="en-US" sz="1500" dirty="0">
                <a:solidFill>
                  <a:srgbClr val="FFFFFF"/>
                </a:solidFill>
                <a:highlight>
                  <a:srgbClr val="6237C8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financieramente suicida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500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6AC22D07-5292-49E9-82E5-9E9B89558C9D}"/>
              </a:ext>
            </a:extLst>
          </p:cNvPr>
          <p:cNvSpPr/>
          <p:nvPr/>
        </p:nvSpPr>
        <p:spPr>
          <a:xfrm>
            <a:off x="12554175" y="7551868"/>
            <a:ext cx="1936376" cy="602428"/>
          </a:xfrm>
          <a:prstGeom prst="rect">
            <a:avLst/>
          </a:prstGeom>
          <a:solidFill>
            <a:srgbClr val="FDFAF7"/>
          </a:solidFill>
          <a:ln>
            <a:solidFill>
              <a:srgbClr val="FDFA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2143"/>
            <a:ext cx="10594658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Plan de Batalla: 3 Estrategias Basadas en Datos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1133951" y="2936677"/>
            <a:ext cx="3856077" cy="226814"/>
          </a:xfrm>
          <a:prstGeom prst="roundRect">
            <a:avLst>
              <a:gd name="adj" fmla="val 42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2709803"/>
            <a:ext cx="680442" cy="680442"/>
          </a:xfrm>
          <a:prstGeom prst="roundRect">
            <a:avLst>
              <a:gd name="adj" fmla="val 6719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0604" y="3617119"/>
            <a:ext cx="374273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Depósitos Escalonados Inteligentes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1020604" y="453306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Menos de 30 días: 0% (confiamos en su urgencia)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20604" y="533816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Entre 30-90 días: 10% (compromiso moderado)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0604" y="614326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Más de 90 días: 20% (compromiso serio requerido)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557123" y="2596396"/>
            <a:ext cx="3856077" cy="226814"/>
          </a:xfrm>
          <a:prstGeom prst="roundRect">
            <a:avLst>
              <a:gd name="adj" fmla="val 42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216962" y="2369522"/>
            <a:ext cx="680442" cy="680442"/>
          </a:xfrm>
          <a:prstGeom prst="roundRect">
            <a:avLst>
              <a:gd name="adj" fmla="val 6719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443776" y="3276838"/>
            <a:ext cx="349591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Rescata tu Canal Directo</a:t>
            </a:r>
            <a:endParaRPr lang="en-US" sz="2450" dirty="0"/>
          </a:p>
        </p:txBody>
      </p:sp>
      <p:sp>
        <p:nvSpPr>
          <p:cNvPr id="12" name="Text 10"/>
          <p:cNvSpPr/>
          <p:nvPr/>
        </p:nvSpPr>
        <p:spPr>
          <a:xfrm>
            <a:off x="5443776" y="3802856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7% descuento por reserva directa en web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443776" y="460795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Programa de puntos exclusivo para directos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443776" y="5413058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Upgrades gratuitos para clientes repetidos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5443776" y="6274951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Del 18% actual al 35% en un año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980295" y="2256234"/>
            <a:ext cx="3856077" cy="226814"/>
          </a:xfrm>
          <a:prstGeom prst="roundRect">
            <a:avLst>
              <a:gd name="adj" fmla="val 42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9640133" y="2029361"/>
            <a:ext cx="680442" cy="680442"/>
          </a:xfrm>
          <a:prstGeom prst="roundRect">
            <a:avLst>
              <a:gd name="adj" fmla="val 6719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9866948" y="2936677"/>
            <a:ext cx="3742730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Convierte Desconocidos en Familia</a:t>
            </a:r>
            <a:endParaRPr lang="en-US" sz="2450" dirty="0"/>
          </a:p>
        </p:txBody>
      </p:sp>
      <p:sp>
        <p:nvSpPr>
          <p:cNvPr id="19" name="Text 17"/>
          <p:cNvSpPr/>
          <p:nvPr/>
        </p:nvSpPr>
        <p:spPr>
          <a:xfrm>
            <a:off x="9866948" y="385262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Email personalizado 48h post-reserva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9866948" y="465772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Tips locales exclusivos 7 días antes del check-in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9866948" y="5462826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Encuesta + descuento para siguiente visita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9866948" y="632471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Triplicar el 3% de huéspedes repetidos</a:t>
            </a:r>
            <a:endParaRPr lang="en-US" sz="1750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E549077E-CA01-45D7-B651-F1155DBB1777}"/>
              </a:ext>
            </a:extLst>
          </p:cNvPr>
          <p:cNvSpPr/>
          <p:nvPr/>
        </p:nvSpPr>
        <p:spPr>
          <a:xfrm>
            <a:off x="12554175" y="7551868"/>
            <a:ext cx="1936376" cy="602428"/>
          </a:xfrm>
          <a:prstGeom prst="rect">
            <a:avLst/>
          </a:prstGeom>
          <a:solidFill>
            <a:srgbClr val="FDFAF7"/>
          </a:solidFill>
          <a:ln>
            <a:solidFill>
              <a:srgbClr val="FDFA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9490" y="533876"/>
            <a:ext cx="5358646" cy="533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 Impacto Económico Real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679490" y="1359098"/>
            <a:ext cx="7785021" cy="621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Hagamos las cuentas con datos conservadores. Si reduces las cancelaciones </a:t>
            </a: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solo un 10%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—pasando del 37% al 27%—, los números son contundentes: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490" y="2198727"/>
            <a:ext cx="970717" cy="116490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844278" y="2392799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11.939 reservas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1844278" y="2842855"/>
            <a:ext cx="6620232" cy="310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Rescatadas del abismo de las cancelaciones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490" y="3363635"/>
            <a:ext cx="970717" cy="116490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844278" y="3557707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2.5 noches promedio</a:t>
            </a:r>
            <a:endParaRPr lang="en-US" sz="2100" dirty="0"/>
          </a:p>
        </p:txBody>
      </p:sp>
      <p:sp>
        <p:nvSpPr>
          <p:cNvPr id="10" name="Text 5"/>
          <p:cNvSpPr/>
          <p:nvPr/>
        </p:nvSpPr>
        <p:spPr>
          <a:xfrm>
            <a:off x="1844278" y="4007763"/>
            <a:ext cx="6620232" cy="310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Estancia media por reserva confirmada</a:t>
            </a:r>
            <a:endParaRPr lang="en-US" sz="15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490" y="4528542"/>
            <a:ext cx="970717" cy="116490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844278" y="4722614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101€ ADR</a:t>
            </a: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1844278" y="5172670"/>
            <a:ext cx="6620232" cy="310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Tarifa promedio diaria en los hoteles analizados</a:t>
            </a:r>
            <a:endParaRPr lang="en-US" sz="15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490" y="5693450"/>
            <a:ext cx="970717" cy="116490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844278" y="5887522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 millones €</a:t>
            </a:r>
            <a:endParaRPr lang="en-US" sz="2100" dirty="0"/>
          </a:p>
        </p:txBody>
      </p:sp>
      <p:sp>
        <p:nvSpPr>
          <p:cNvPr id="16" name="Text 9"/>
          <p:cNvSpPr/>
          <p:nvPr/>
        </p:nvSpPr>
        <p:spPr>
          <a:xfrm>
            <a:off x="1844278" y="6337578"/>
            <a:ext cx="6620232" cy="310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Ingresos recuperados anualmente</a:t>
            </a:r>
            <a:endParaRPr lang="en-US" sz="1500" dirty="0"/>
          </a:p>
        </p:txBody>
      </p:sp>
      <p:sp>
        <p:nvSpPr>
          <p:cNvPr id="17" name="Text 10"/>
          <p:cNvSpPr/>
          <p:nvPr/>
        </p:nvSpPr>
        <p:spPr>
          <a:xfrm>
            <a:off x="679490" y="7076718"/>
            <a:ext cx="7785021" cy="621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Tres millones de euros que actualmente se evaporan en forma de cancelaciones evitables. Este no es el techo: es el </a:t>
            </a: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punto de partida conservador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1266</Words>
  <Application>Microsoft Office PowerPoint</Application>
  <PresentationFormat>Personalizado</PresentationFormat>
  <Paragraphs>130</Paragraphs>
  <Slides>11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Petrona Bold</vt:lpstr>
      <vt:lpstr>Arial</vt:lpstr>
      <vt:lpstr>Inter</vt:lpstr>
      <vt:lpstr>Source Sans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julio quesada ubeda</cp:lastModifiedBy>
  <cp:revision>11</cp:revision>
  <dcterms:created xsi:type="dcterms:W3CDTF">2025-12-21T16:40:37Z</dcterms:created>
  <dcterms:modified xsi:type="dcterms:W3CDTF">2025-12-22T13:11:16Z</dcterms:modified>
</cp:coreProperties>
</file>